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4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9" r:id="rId11"/>
    <p:sldId id="300" r:id="rId12"/>
    <p:sldId id="301" r:id="rId13"/>
    <p:sldId id="302" r:id="rId14"/>
    <p:sldId id="303" r:id="rId15"/>
    <p:sldId id="297" r:id="rId16"/>
    <p:sldId id="304" r:id="rId17"/>
    <p:sldId id="305" r:id="rId18"/>
    <p:sldId id="306" r:id="rId19"/>
    <p:sldId id="307" r:id="rId20"/>
    <p:sldId id="308" r:id="rId21"/>
    <p:sldId id="309" r:id="rId22"/>
    <p:sldId id="259" r:id="rId23"/>
    <p:sldId id="310" r:id="rId24"/>
    <p:sldId id="31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7"/>
    <p:restoredTop sz="81748" autoAdjust="0"/>
  </p:normalViewPr>
  <p:slideViewPr>
    <p:cSldViewPr snapToGrid="0" snapToObjects="1">
      <p:cViewPr varScale="1">
        <p:scale>
          <a:sx n="57" d="100"/>
          <a:sy n="57" d="100"/>
        </p:scale>
        <p:origin x="13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089570-42BD-4E40-8580-D25E9A5B184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C292EAB-A428-4559-9957-3867E8EEDD8D}">
      <dgm:prSet phldrT="[文本]"/>
      <dgm:spPr/>
      <dgm:t>
        <a:bodyPr/>
        <a:lstStyle/>
        <a:p>
          <a:r>
            <a:rPr lang="en-US" altLang="zh-CN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Step1</a:t>
          </a:r>
          <a:r>
            <a:rPr lang="zh-CN" altLang="en-US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：检查数据缺失值、异常值</a:t>
          </a:r>
          <a:endParaRPr lang="zh-CN" altLang="en-US" b="1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13BF25D-6628-473F-9CA4-D48680DF3329}" type="parTrans" cxnId="{6908C2C0-88FC-4B15-BB49-844D3D6B8E2E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D4820BCC-DAA5-4AAE-B0D9-F949AE8EC2C4}" type="sibTrans" cxnId="{6908C2C0-88FC-4B15-BB49-844D3D6B8E2E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CED679C-C738-41BD-9658-182E76B04E87}">
      <dgm:prSet phldrT="[文本]"/>
      <dgm:spPr/>
      <dgm:t>
        <a:bodyPr/>
        <a:lstStyle/>
        <a:p>
          <a:r>
            <a:rPr lang="en-US" altLang="zh-CN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Step3:FP-Growth</a:t>
          </a:r>
          <a:r>
            <a:rPr lang="zh-CN" altLang="en-US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找到频繁项集</a:t>
          </a:r>
          <a:endParaRPr lang="zh-CN" altLang="en-US" b="1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98CBC04-F877-40CD-8046-9A3EC4366A26}" type="parTrans" cxnId="{056F59DC-B683-4E73-8F46-8AB8C3C4CC1A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FC34F06-9696-4E42-B1DD-5780A298B917}" type="sibTrans" cxnId="{056F59DC-B683-4E73-8F46-8AB8C3C4CC1A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520B7C9-CF3D-4AFE-AE5B-FB5067A825FD}">
      <dgm:prSet phldrT="[文本]"/>
      <dgm:spPr/>
      <dgm:t>
        <a:bodyPr/>
        <a:lstStyle/>
        <a:p>
          <a:r>
            <a:rPr lang="en-US" altLang="zh-CN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Step4:</a:t>
          </a:r>
          <a:r>
            <a:rPr lang="zh-CN" altLang="en-US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产生关联规则</a:t>
          </a:r>
          <a:endParaRPr lang="zh-CN" altLang="en-US" b="1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3927406-379E-4461-BC24-3B69B0D6C474}" type="parTrans" cxnId="{43AC0ED3-6291-41FC-88F0-D1B19404B38D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4CE491C-456C-486B-9A3B-18DA1DA23580}" type="sibTrans" cxnId="{43AC0ED3-6291-41FC-88F0-D1B19404B38D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AF7AA8E-4E3E-4678-AFEC-2E874E778010}">
      <dgm:prSet/>
      <dgm:spPr/>
      <dgm:t>
        <a:bodyPr/>
        <a:lstStyle/>
        <a:p>
          <a:r>
            <a:rPr lang="en-US" altLang="zh-CN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Step2:</a:t>
          </a:r>
          <a:r>
            <a:rPr lang="zh-CN" altLang="en-US" b="1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约减数据集中属性</a:t>
          </a:r>
          <a:endParaRPr lang="zh-CN" altLang="en-US" b="1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1C5E420-A05E-49F0-B632-84255D705A5A}" type="parTrans" cxnId="{84484F43-676B-48D0-97AF-F7B456032645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7301998-DE66-4239-9BD7-DD3777B855DC}" type="sibTrans" cxnId="{84484F43-676B-48D0-97AF-F7B456032645}">
      <dgm:prSet/>
      <dgm:spPr/>
      <dgm:t>
        <a:bodyPr/>
        <a:lstStyle/>
        <a:p>
          <a:endParaRPr lang="zh-CN" altLang="en-US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B76EEB8-B300-40FB-8D87-1A37BEF9CC5B}" type="pres">
      <dgm:prSet presAssocID="{C8089570-42BD-4E40-8580-D25E9A5B184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99CE61A-2517-4434-BBA3-FCA32831CB2E}" type="pres">
      <dgm:prSet presAssocID="{C8089570-42BD-4E40-8580-D25E9A5B1844}" presName="dummyMaxCanvas" presStyleCnt="0">
        <dgm:presLayoutVars/>
      </dgm:prSet>
      <dgm:spPr/>
    </dgm:pt>
    <dgm:pt modelId="{ADCCED20-07BA-4568-8D02-04BDDC0E0038}" type="pres">
      <dgm:prSet presAssocID="{C8089570-42BD-4E40-8580-D25E9A5B184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E44084-27B1-49D9-A89A-C08D66A35C42}" type="pres">
      <dgm:prSet presAssocID="{C8089570-42BD-4E40-8580-D25E9A5B184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7F770-28A6-4225-911E-007DB67967CF}" type="pres">
      <dgm:prSet presAssocID="{C8089570-42BD-4E40-8580-D25E9A5B184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2F0B4F-35D4-49B4-9D06-66F615A1EB4C}" type="pres">
      <dgm:prSet presAssocID="{C8089570-42BD-4E40-8580-D25E9A5B184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B193BC-97D6-4F8F-92BE-DE69CB253260}" type="pres">
      <dgm:prSet presAssocID="{C8089570-42BD-4E40-8580-D25E9A5B184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E37A42-4942-468D-8332-F18BF9633463}" type="pres">
      <dgm:prSet presAssocID="{C8089570-42BD-4E40-8580-D25E9A5B184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1BD7B6-D827-4377-8DB5-AE331B21C227}" type="pres">
      <dgm:prSet presAssocID="{C8089570-42BD-4E40-8580-D25E9A5B184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CEB242-C1B4-419A-B9F2-59680A2EA201}" type="pres">
      <dgm:prSet presAssocID="{C8089570-42BD-4E40-8580-D25E9A5B184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96A482-C845-4D6D-B8AB-A904A40F343F}" type="pres">
      <dgm:prSet presAssocID="{C8089570-42BD-4E40-8580-D25E9A5B184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EA4AB-FB8D-44EF-BE88-798924EB73E5}" type="pres">
      <dgm:prSet presAssocID="{C8089570-42BD-4E40-8580-D25E9A5B184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DBE975-8EB9-4302-AA43-099260CE270B}" type="pres">
      <dgm:prSet presAssocID="{C8089570-42BD-4E40-8580-D25E9A5B184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64553E-1286-4474-AF42-960415D564F9}" type="presOf" srcId="{8C292EAB-A428-4559-9957-3867E8EEDD8D}" destId="{ADCCED20-07BA-4568-8D02-04BDDC0E0038}" srcOrd="0" destOrd="0" presId="urn:microsoft.com/office/officeart/2005/8/layout/vProcess5"/>
    <dgm:cxn modelId="{07FD65C1-77A6-4649-B630-DAF6A3420172}" type="presOf" srcId="{BCED679C-C738-41BD-9658-182E76B04E87}" destId="{76AEA4AB-FB8D-44EF-BE88-798924EB73E5}" srcOrd="1" destOrd="0" presId="urn:microsoft.com/office/officeart/2005/8/layout/vProcess5"/>
    <dgm:cxn modelId="{84484F43-676B-48D0-97AF-F7B456032645}" srcId="{C8089570-42BD-4E40-8580-D25E9A5B1844}" destId="{6AF7AA8E-4E3E-4678-AFEC-2E874E778010}" srcOrd="1" destOrd="0" parTransId="{B1C5E420-A05E-49F0-B632-84255D705A5A}" sibTransId="{57301998-DE66-4239-9BD7-DD3777B855DC}"/>
    <dgm:cxn modelId="{5401F351-26E9-4A81-AFD0-8E77C7CC7F51}" type="presOf" srcId="{6AF7AA8E-4E3E-4678-AFEC-2E874E778010}" destId="{F596A482-C845-4D6D-B8AB-A904A40F343F}" srcOrd="1" destOrd="0" presId="urn:microsoft.com/office/officeart/2005/8/layout/vProcess5"/>
    <dgm:cxn modelId="{DC3BC31D-C26F-4B96-BF28-47BD4903BA66}" type="presOf" srcId="{B520B7C9-CF3D-4AFE-AE5B-FB5067A825FD}" destId="{F82F0B4F-35D4-49B4-9D06-66F615A1EB4C}" srcOrd="0" destOrd="0" presId="urn:microsoft.com/office/officeart/2005/8/layout/vProcess5"/>
    <dgm:cxn modelId="{1A8F2F27-7139-408F-9708-CDD99AAD135A}" type="presOf" srcId="{BCED679C-C738-41BD-9658-182E76B04E87}" destId="{84A7F770-28A6-4225-911E-007DB67967CF}" srcOrd="0" destOrd="0" presId="urn:microsoft.com/office/officeart/2005/8/layout/vProcess5"/>
    <dgm:cxn modelId="{11270052-58F8-4FAC-AF18-C2C5893DC360}" type="presOf" srcId="{57301998-DE66-4239-9BD7-DD3777B855DC}" destId="{49E37A42-4942-468D-8332-F18BF9633463}" srcOrd="0" destOrd="0" presId="urn:microsoft.com/office/officeart/2005/8/layout/vProcess5"/>
    <dgm:cxn modelId="{056F59DC-B683-4E73-8F46-8AB8C3C4CC1A}" srcId="{C8089570-42BD-4E40-8580-D25E9A5B1844}" destId="{BCED679C-C738-41BD-9658-182E76B04E87}" srcOrd="2" destOrd="0" parTransId="{B98CBC04-F877-40CD-8046-9A3EC4366A26}" sibTransId="{0FC34F06-9696-4E42-B1DD-5780A298B917}"/>
    <dgm:cxn modelId="{D212750C-2DAE-4707-9661-21141BD74257}" type="presOf" srcId="{B520B7C9-CF3D-4AFE-AE5B-FB5067A825FD}" destId="{03DBE975-8EB9-4302-AA43-099260CE270B}" srcOrd="1" destOrd="0" presId="urn:microsoft.com/office/officeart/2005/8/layout/vProcess5"/>
    <dgm:cxn modelId="{F77DC150-4C26-4234-8360-1F9EE6FECDBE}" type="presOf" srcId="{6AF7AA8E-4E3E-4678-AFEC-2E874E778010}" destId="{34E44084-27B1-49D9-A89A-C08D66A35C42}" srcOrd="0" destOrd="0" presId="urn:microsoft.com/office/officeart/2005/8/layout/vProcess5"/>
    <dgm:cxn modelId="{3E13B19C-F34A-4AF0-946E-B49470184D33}" type="presOf" srcId="{0FC34F06-9696-4E42-B1DD-5780A298B917}" destId="{AE1BD7B6-D827-4377-8DB5-AE331B21C227}" srcOrd="0" destOrd="0" presId="urn:microsoft.com/office/officeart/2005/8/layout/vProcess5"/>
    <dgm:cxn modelId="{6908C2C0-88FC-4B15-BB49-844D3D6B8E2E}" srcId="{C8089570-42BD-4E40-8580-D25E9A5B1844}" destId="{8C292EAB-A428-4559-9957-3867E8EEDD8D}" srcOrd="0" destOrd="0" parTransId="{113BF25D-6628-473F-9CA4-D48680DF3329}" sibTransId="{D4820BCC-DAA5-4AAE-B0D9-F949AE8EC2C4}"/>
    <dgm:cxn modelId="{7D155DBB-159C-4D96-AA82-DB8425E6419F}" type="presOf" srcId="{8C292EAB-A428-4559-9957-3867E8EEDD8D}" destId="{4ECEB242-C1B4-419A-B9F2-59680A2EA201}" srcOrd="1" destOrd="0" presId="urn:microsoft.com/office/officeart/2005/8/layout/vProcess5"/>
    <dgm:cxn modelId="{43AC0ED3-6291-41FC-88F0-D1B19404B38D}" srcId="{C8089570-42BD-4E40-8580-D25E9A5B1844}" destId="{B520B7C9-CF3D-4AFE-AE5B-FB5067A825FD}" srcOrd="3" destOrd="0" parTransId="{13927406-379E-4461-BC24-3B69B0D6C474}" sibTransId="{84CE491C-456C-486B-9A3B-18DA1DA23580}"/>
    <dgm:cxn modelId="{A129DF66-2145-4E4B-80D7-22A776E25ED5}" type="presOf" srcId="{C8089570-42BD-4E40-8580-D25E9A5B1844}" destId="{8B76EEB8-B300-40FB-8D87-1A37BEF9CC5B}" srcOrd="0" destOrd="0" presId="urn:microsoft.com/office/officeart/2005/8/layout/vProcess5"/>
    <dgm:cxn modelId="{5E769109-53EF-45F6-A87B-A02D2D979B72}" type="presOf" srcId="{D4820BCC-DAA5-4AAE-B0D9-F949AE8EC2C4}" destId="{94B193BC-97D6-4F8F-92BE-DE69CB253260}" srcOrd="0" destOrd="0" presId="urn:microsoft.com/office/officeart/2005/8/layout/vProcess5"/>
    <dgm:cxn modelId="{4AB33F36-BF70-436C-9E5F-6B34D396B478}" type="presParOf" srcId="{8B76EEB8-B300-40FB-8D87-1A37BEF9CC5B}" destId="{599CE61A-2517-4434-BBA3-FCA32831CB2E}" srcOrd="0" destOrd="0" presId="urn:microsoft.com/office/officeart/2005/8/layout/vProcess5"/>
    <dgm:cxn modelId="{754D1C1B-B353-4998-8B82-8CB60450AA79}" type="presParOf" srcId="{8B76EEB8-B300-40FB-8D87-1A37BEF9CC5B}" destId="{ADCCED20-07BA-4568-8D02-04BDDC0E0038}" srcOrd="1" destOrd="0" presId="urn:microsoft.com/office/officeart/2005/8/layout/vProcess5"/>
    <dgm:cxn modelId="{129C070B-8984-41CF-B37C-51FA2A7DA0DD}" type="presParOf" srcId="{8B76EEB8-B300-40FB-8D87-1A37BEF9CC5B}" destId="{34E44084-27B1-49D9-A89A-C08D66A35C42}" srcOrd="2" destOrd="0" presId="urn:microsoft.com/office/officeart/2005/8/layout/vProcess5"/>
    <dgm:cxn modelId="{3F22FBBE-309A-4346-AE8E-C957E8524BDD}" type="presParOf" srcId="{8B76EEB8-B300-40FB-8D87-1A37BEF9CC5B}" destId="{84A7F770-28A6-4225-911E-007DB67967CF}" srcOrd="3" destOrd="0" presId="urn:microsoft.com/office/officeart/2005/8/layout/vProcess5"/>
    <dgm:cxn modelId="{23682500-F561-4E63-A09E-9C52BCE93C77}" type="presParOf" srcId="{8B76EEB8-B300-40FB-8D87-1A37BEF9CC5B}" destId="{F82F0B4F-35D4-49B4-9D06-66F615A1EB4C}" srcOrd="4" destOrd="0" presId="urn:microsoft.com/office/officeart/2005/8/layout/vProcess5"/>
    <dgm:cxn modelId="{153BB7A8-F78C-458C-BB94-A232392F6CC8}" type="presParOf" srcId="{8B76EEB8-B300-40FB-8D87-1A37BEF9CC5B}" destId="{94B193BC-97D6-4F8F-92BE-DE69CB253260}" srcOrd="5" destOrd="0" presId="urn:microsoft.com/office/officeart/2005/8/layout/vProcess5"/>
    <dgm:cxn modelId="{CDBD3DC7-7E7C-4D14-989D-8F5C68A7B579}" type="presParOf" srcId="{8B76EEB8-B300-40FB-8D87-1A37BEF9CC5B}" destId="{49E37A42-4942-468D-8332-F18BF9633463}" srcOrd="6" destOrd="0" presId="urn:microsoft.com/office/officeart/2005/8/layout/vProcess5"/>
    <dgm:cxn modelId="{728A1A56-88FE-47AD-9134-760E73D3E764}" type="presParOf" srcId="{8B76EEB8-B300-40FB-8D87-1A37BEF9CC5B}" destId="{AE1BD7B6-D827-4377-8DB5-AE331B21C227}" srcOrd="7" destOrd="0" presId="urn:microsoft.com/office/officeart/2005/8/layout/vProcess5"/>
    <dgm:cxn modelId="{8BACCDF4-CD48-4769-9A56-23C9AADFBA4B}" type="presParOf" srcId="{8B76EEB8-B300-40FB-8D87-1A37BEF9CC5B}" destId="{4ECEB242-C1B4-419A-B9F2-59680A2EA201}" srcOrd="8" destOrd="0" presId="urn:microsoft.com/office/officeart/2005/8/layout/vProcess5"/>
    <dgm:cxn modelId="{E6C175A0-F429-4EF0-B886-385F51F411D0}" type="presParOf" srcId="{8B76EEB8-B300-40FB-8D87-1A37BEF9CC5B}" destId="{F596A482-C845-4D6D-B8AB-A904A40F343F}" srcOrd="9" destOrd="0" presId="urn:microsoft.com/office/officeart/2005/8/layout/vProcess5"/>
    <dgm:cxn modelId="{36776A5F-B420-4C7E-8503-86F034D63F47}" type="presParOf" srcId="{8B76EEB8-B300-40FB-8D87-1A37BEF9CC5B}" destId="{76AEA4AB-FB8D-44EF-BE88-798924EB73E5}" srcOrd="10" destOrd="0" presId="urn:microsoft.com/office/officeart/2005/8/layout/vProcess5"/>
    <dgm:cxn modelId="{4B68313E-36F4-443B-B304-4B9D26AD26D9}" type="presParOf" srcId="{8B76EEB8-B300-40FB-8D87-1A37BEF9CC5B}" destId="{03DBE975-8EB9-4302-AA43-099260CE270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82D92-69EE-7A4E-8647-300656B0C771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BFD1E-83E4-BC44-9CB8-7A4904E0F27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631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F6206-E480-744F-A9B1-538C19DA4C6D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AE00-BCB8-A443-BAA9-A3620A56ABC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55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953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3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61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1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2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46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49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950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130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1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545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的支持度：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同时出现的次数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总记录数</a:t>
            </a:r>
            <a:endParaRPr lang="en-US" altLang="zh-CN" dirty="0" smtClean="0"/>
          </a:p>
          <a:p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的置信度：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同时出现的次数</a:t>
            </a:r>
            <a:r>
              <a:rPr lang="en-US" altLang="zh-CN" dirty="0" smtClean="0"/>
              <a:t>/X</a:t>
            </a:r>
            <a:r>
              <a:rPr lang="zh-CN" altLang="en-US" dirty="0" smtClean="0"/>
              <a:t>出现的次数</a:t>
            </a:r>
            <a:endParaRPr lang="en-US" altLang="zh-CN" dirty="0" smtClean="0"/>
          </a:p>
          <a:p>
            <a:r>
              <a:rPr lang="en-US" altLang="zh-CN" dirty="0" smtClean="0"/>
              <a:t>X</a:t>
            </a:r>
            <a:r>
              <a:rPr lang="zh-CN" altLang="en-US" dirty="0" smtClean="0"/>
              <a:t>对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的提升度：</a:t>
            </a:r>
            <a:r>
              <a:rPr lang="en-US" altLang="zh-CN" smtClean="0"/>
              <a:t>P(Y|X)/P(Y)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2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474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1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2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7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4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2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12795-6709-4F4B-B4AF-A914B3DADB55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2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标题 1"/>
          <p:cNvSpPr txBox="1">
            <a:spLocks/>
          </p:cNvSpPr>
          <p:nvPr userDrawn="1"/>
        </p:nvSpPr>
        <p:spPr bwMode="auto">
          <a:xfrm>
            <a:off x="0" y="1773238"/>
            <a:ext cx="12192000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027582"/>
            <a:ext cx="9144000" cy="1775791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66419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8" name="TextBox 6"/>
          <p:cNvSpPr txBox="1"/>
          <p:nvPr userDrawn="1"/>
        </p:nvSpPr>
        <p:spPr>
          <a:xfrm>
            <a:off x="1035745" y="224582"/>
            <a:ext cx="6269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2060"/>
                </a:solidFill>
                <a:latin typeface="STKaiti" charset="-122"/>
                <a:ea typeface="STKaiti" charset="-122"/>
                <a:cs typeface="STKaiti" charset="-122"/>
              </a:rPr>
              <a:t>北京航空航天大学信息管理与信息系统系</a:t>
            </a:r>
            <a:endParaRPr lang="en-US" altLang="zh-CN" sz="2400" b="1" dirty="0" smtClean="0">
              <a:solidFill>
                <a:srgbClr val="00206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002060"/>
                </a:solidFill>
                <a:latin typeface="STKaiti" charset="-122"/>
                <a:ea typeface="STKaiti" charset="-122"/>
                <a:cs typeface="STKaiti" charset="-122"/>
              </a:rPr>
              <a:t>社会计算与社会舆情分析研究中心（</a:t>
            </a:r>
            <a:r>
              <a:rPr lang="en-US" altLang="zh-CN" sz="2400" b="1" dirty="0" smtClean="0">
                <a:solidFill>
                  <a:srgbClr val="002060"/>
                </a:solidFill>
                <a:latin typeface="Palatino Linotype" charset="0"/>
                <a:ea typeface="Palatino Linotype" charset="0"/>
                <a:cs typeface="Palatino Linotype" charset="0"/>
              </a:rPr>
              <a:t>RCSC</a:t>
            </a:r>
            <a:r>
              <a:rPr lang="zh-CN" altLang="en-US" sz="2400" b="1" dirty="0" smtClean="0">
                <a:solidFill>
                  <a:srgbClr val="002060"/>
                </a:solidFill>
                <a:latin typeface="STKaiti" charset="-122"/>
                <a:ea typeface="STKaiti" charset="-122"/>
                <a:cs typeface="STKaiti" charset="-122"/>
              </a:rPr>
              <a:t>）</a:t>
            </a:r>
            <a:endParaRPr lang="en-US" altLang="zh-CN" sz="2400" b="1" dirty="0" smtClean="0">
              <a:solidFill>
                <a:srgbClr val="00206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17" y="142852"/>
            <a:ext cx="92869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0927"/>
            <a:ext cx="12192001" cy="10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5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852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80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8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8"/>
            <a:ext cx="10515600" cy="5363122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标题 1"/>
          <p:cNvSpPr txBox="1">
            <a:spLocks/>
          </p:cNvSpPr>
          <p:nvPr userDrawn="1"/>
        </p:nvSpPr>
        <p:spPr bwMode="auto">
          <a:xfrm>
            <a:off x="-1" y="0"/>
            <a:ext cx="11398469" cy="7055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3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6924" y="0"/>
            <a:ext cx="571480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2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标题 1"/>
          <p:cNvSpPr txBox="1">
            <a:spLocks/>
          </p:cNvSpPr>
          <p:nvPr userDrawn="1"/>
        </p:nvSpPr>
        <p:spPr bwMode="auto">
          <a:xfrm>
            <a:off x="-1" y="0"/>
            <a:ext cx="11398469" cy="7055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3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6924" y="0"/>
            <a:ext cx="571480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-1" y="1773238"/>
            <a:ext cx="12186746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483" y="329051"/>
            <a:ext cx="977462" cy="97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96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8" name="Picture 4" descr="http://geekpark-img.qiniudn.com/uploads/reading/seed/72b3a0b9e2040ae8bee324ae3fb42071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8956300" y="5267341"/>
            <a:ext cx="3214678" cy="1590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885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6" name="Picture 2" descr="http://images.smh.com.au/2012/09/20/3649933/art-353-Smiley-300x0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889436" y="4357694"/>
            <a:ext cx="1565794" cy="1591890"/>
          </a:xfrm>
          <a:prstGeom prst="rect">
            <a:avLst/>
          </a:prstGeom>
          <a:noFill/>
        </p:spPr>
      </p:pic>
      <p:sp>
        <p:nvSpPr>
          <p:cNvPr id="7" name="标题 1"/>
          <p:cNvSpPr txBox="1">
            <a:spLocks/>
          </p:cNvSpPr>
          <p:nvPr userDrawn="1"/>
        </p:nvSpPr>
        <p:spPr bwMode="auto">
          <a:xfrm>
            <a:off x="-1" y="1773238"/>
            <a:ext cx="12186746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/>
            </a:r>
            <a:b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96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2"/>
          </p:nvPr>
        </p:nvSpPr>
        <p:spPr>
          <a:xfrm>
            <a:off x="1571604" y="4357694"/>
            <a:ext cx="6581796" cy="804862"/>
          </a:xfrm>
        </p:spPr>
        <p:txBody>
          <a:bodyPr/>
          <a:lstStyle>
            <a:lvl1pPr marL="0" indent="0">
              <a:buNone/>
              <a:defRPr sz="2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80927"/>
            <a:ext cx="12192001" cy="10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42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27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66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77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6E2D1-5910-EA4E-ABB8-041E9B70CE2C}" type="datetimeFigureOut">
              <a:rPr kumimoji="1" lang="zh-CN" altLang="en-US" smtClean="0"/>
              <a:pPr/>
              <a:t>2018/10/20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074ED-9C8F-C341-995A-7A550AC5CFD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23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373" y="2027582"/>
            <a:ext cx="10760765" cy="1775791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RapidMiner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数据探索与关联规则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解峥</a:t>
            </a:r>
            <a:endParaRPr kumimoji="1" lang="en-US" altLang="zh-CN" dirty="0" smtClean="0"/>
          </a:p>
          <a:p>
            <a:r>
              <a:rPr kumimoji="1" lang="zh-CN" altLang="en-US" dirty="0" smtClean="0"/>
              <a:t>北京航空航天大学</a:t>
            </a:r>
            <a:endParaRPr kumimoji="1" lang="en-US" altLang="zh-CN" dirty="0" smtClean="0"/>
          </a:p>
          <a:p>
            <a:fld id="{4A881F11-217C-844B-BFB4-F6EE748829F9}" type="datetime1">
              <a:rPr kumimoji="1" lang="zh-CN" altLang="zh-CN"/>
              <a:pPr/>
              <a:t>2018/10/20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7" y="2435836"/>
            <a:ext cx="25855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饼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男女比例的展示更直观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45" y="1380744"/>
            <a:ext cx="8970062" cy="47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7" y="2435836"/>
            <a:ext cx="2791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饼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如果想看社区中有多少比例的人参与宗教社区呢？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No data available?!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Why?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9" y="1325685"/>
            <a:ext cx="8600447" cy="43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4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7" y="2435836"/>
            <a:ext cx="30188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饼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如果想看社区中有多少比例的人参与宗教社区呢？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原始数据中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Religious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字段为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或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，但由于导入数据时该字段默认为数值型字段，</a:t>
            </a:r>
            <a:r>
              <a:rPr lang="en-US" altLang="zh-CN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RapidMiner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不知道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分别代表两类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解决方法：将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Religious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字段的数据类型转换为二值型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67" y="1115569"/>
            <a:ext cx="8070935" cy="53218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67" y="2330109"/>
            <a:ext cx="8172136" cy="38512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06" y="1195065"/>
            <a:ext cx="6788499" cy="5162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37" y="1100436"/>
            <a:ext cx="5685435" cy="53369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5" y="1411984"/>
            <a:ext cx="8332854" cy="4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3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7" y="2435836"/>
            <a:ext cx="2791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饼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如果想看社区中有多少比例的人参与宗教社区呢？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93" y="1500607"/>
            <a:ext cx="9067637" cy="48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4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7" y="2435836"/>
            <a:ext cx="2791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条形图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参与社会组织的人很多参加了宗教组织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83" y="1097439"/>
            <a:ext cx="8699770" cy="51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6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统计图表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218" y="1758727"/>
            <a:ext cx="4501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散点图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同时参加宗教组织与社会组织的居民 多于 同时参加政治组织于社会组织的居民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3" y="896270"/>
            <a:ext cx="5723052" cy="2956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3774885"/>
            <a:ext cx="5797295" cy="29813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0437" y="3166511"/>
            <a:ext cx="450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：社会组织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宗教组织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52706" y="3852591"/>
            <a:ext cx="450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：社会组织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政治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组织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218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81799065"/>
              </p:ext>
            </p:extLst>
          </p:nvPr>
        </p:nvGraphicFramePr>
        <p:xfrm>
          <a:off x="1757680" y="1176867"/>
          <a:ext cx="9123680" cy="428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28" y="987581"/>
            <a:ext cx="1270940" cy="12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95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Step2: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约减数据集中属性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只保留与社区组织类别相关的属性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6" y="1745101"/>
            <a:ext cx="3660374" cy="43858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896270"/>
            <a:ext cx="7351776" cy="2711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2" y="3723271"/>
            <a:ext cx="3896758" cy="2924417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178808" y="3607423"/>
            <a:ext cx="749808" cy="1257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678424" y="3607423"/>
            <a:ext cx="649224" cy="1357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3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Step3:FP-Growth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找到频繁项集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0" y="1467118"/>
            <a:ext cx="4322558" cy="4833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896270"/>
            <a:ext cx="6327648" cy="22739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3538727"/>
            <a:ext cx="6427449" cy="213969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83680" y="4882896"/>
            <a:ext cx="5111496" cy="44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45552" y="5493758"/>
            <a:ext cx="325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宗教组织与兴趣爱好协会可能存在关联关系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648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668" y="896270"/>
            <a:ext cx="721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Step4: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产生关联规则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" y="1344168"/>
            <a:ext cx="2191608" cy="4928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12" y="896270"/>
            <a:ext cx="7579220" cy="2873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72" y="3960615"/>
            <a:ext cx="6695560" cy="25247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5016" y="4350758"/>
            <a:ext cx="162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在当前参数设置下，没有关联规则产生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121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1 </a:t>
            </a:r>
            <a:r>
              <a:rPr kumimoji="1" lang="zh-CN" altLang="en-US" dirty="0"/>
              <a:t>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9003" y="1509635"/>
            <a:ext cx="56707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Roger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是一个居民社区的管理者。社区内的居民都非常热衷于参加各种社区组织。鉴于此，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Roger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认为可以充分利用社区组织间的现有关联，通过让一些团体合作，来扩展社区居民的社交圈，开展一系列有利于整个社区的工作。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他知道社区中有教会、社会组织、兴趣爱好协会、政治组织、专业组织、援助导向型组织。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他不知道团体之间是否存在联系，从而让两个或多个团体之间自然地开展项目合作。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他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认为首先应该找出区域内不同类型团体之间是否存在关联。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91" y="3184645"/>
            <a:ext cx="2944370" cy="254848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794248" y="2471413"/>
            <a:ext cx="1347216" cy="713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教会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79791" y="1036089"/>
            <a:ext cx="1874520" cy="7132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兴趣爱好协会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467856" y="1706169"/>
            <a:ext cx="1347216" cy="7132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社会</a:t>
            </a:r>
            <a:endParaRPr lang="en-US" altLang="zh-CN" sz="2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488423" y="992937"/>
            <a:ext cx="1347216" cy="7132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政治</a:t>
            </a:r>
            <a:endParaRPr lang="en-US" altLang="zh-CN" sz="2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424161" y="1706169"/>
            <a:ext cx="1347216" cy="71323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</a:t>
            </a:r>
            <a:endParaRPr lang="en-US" altLang="zh-CN" sz="2000" b="1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305286" y="2490821"/>
            <a:ext cx="1792225" cy="7132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援助导向组织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>
            <a:stCxn id="6" idx="4"/>
          </p:cNvCxnSpPr>
          <p:nvPr/>
        </p:nvCxnSpPr>
        <p:spPr>
          <a:xfrm>
            <a:off x="6467856" y="3184645"/>
            <a:ext cx="1347216" cy="90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4"/>
          </p:cNvCxnSpPr>
          <p:nvPr/>
        </p:nvCxnSpPr>
        <p:spPr>
          <a:xfrm flipH="1">
            <a:off x="7815072" y="1749321"/>
            <a:ext cx="601979" cy="2105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" idx="4"/>
          </p:cNvCxnSpPr>
          <p:nvPr/>
        </p:nvCxnSpPr>
        <p:spPr>
          <a:xfrm>
            <a:off x="7141464" y="2419401"/>
            <a:ext cx="1283206" cy="147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6" idx="4"/>
          </p:cNvCxnSpPr>
          <p:nvPr/>
        </p:nvCxnSpPr>
        <p:spPr>
          <a:xfrm>
            <a:off x="6467856" y="3184645"/>
            <a:ext cx="1956814" cy="71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8" idx="4"/>
          </p:cNvCxnSpPr>
          <p:nvPr/>
        </p:nvCxnSpPr>
        <p:spPr>
          <a:xfrm flipV="1">
            <a:off x="8386571" y="1749321"/>
            <a:ext cx="30480" cy="212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4"/>
          </p:cNvCxnSpPr>
          <p:nvPr/>
        </p:nvCxnSpPr>
        <p:spPr>
          <a:xfrm flipH="1">
            <a:off x="8951976" y="1706169"/>
            <a:ext cx="1210055" cy="228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11" idx="2"/>
          </p:cNvCxnSpPr>
          <p:nvPr/>
        </p:nvCxnSpPr>
        <p:spPr>
          <a:xfrm flipV="1">
            <a:off x="9531095" y="2062785"/>
            <a:ext cx="893066" cy="192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0049256" y="3310128"/>
            <a:ext cx="1152142" cy="54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6" idx="4"/>
          </p:cNvCxnSpPr>
          <p:nvPr/>
        </p:nvCxnSpPr>
        <p:spPr>
          <a:xfrm>
            <a:off x="6467856" y="3184645"/>
            <a:ext cx="3502149" cy="62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543032" y="3986784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668" y="896270"/>
            <a:ext cx="721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Step4: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产生关联规则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" y="1344168"/>
            <a:ext cx="2191608" cy="4928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12" y="896270"/>
            <a:ext cx="7579220" cy="2873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72" y="3960615"/>
            <a:ext cx="6695560" cy="25247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15016" y="4350758"/>
            <a:ext cx="1627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在当前参数设置下，没有关联规则产生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414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关联规则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668" y="896270"/>
            <a:ext cx="721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调整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FP-Growth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的支持度（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Support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）参数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75650" y="4580788"/>
            <a:ext cx="1627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参加了兴趣爱好协会、社会组织的居民，往往也会参加宗教协会。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7" y="1456309"/>
            <a:ext cx="5615545" cy="2342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16" y="896270"/>
            <a:ext cx="4856728" cy="2872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7" y="4087092"/>
            <a:ext cx="4523229" cy="26886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56" y="4087092"/>
            <a:ext cx="5110366" cy="268861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5971032" y="2697480"/>
            <a:ext cx="839984" cy="530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678424" y="3768769"/>
            <a:ext cx="417576" cy="287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742222" y="3799261"/>
            <a:ext cx="848066" cy="257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874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谢谢大家！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1571603" y="4357694"/>
            <a:ext cx="8707514" cy="804862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解峥</a:t>
            </a:r>
            <a:r>
              <a:rPr kumimoji="1" lang="en-US" altLang="zh-CN" dirty="0" smtClean="0"/>
              <a:t>,xiezheng@buaa.edu.cn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Assignment 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1360" y="705563"/>
            <a:ext cx="10694659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商品交叉销售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zh-CN" sz="16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Exteter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是一家综合类百货公司。其销售的商品种类包括：服装、家具用品、健康相关产品、汽车、个人电子产品、电脑、花园相关产品、新奇礼品和珠宝等九大类。为了降低广告促销的成本，公司希望通过挖掘顾客购买记录数据，实现当顾客购买某一件产品时，将“诱饵”商品推荐给顾客，尽可能促使顾客的购买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公司现有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4998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条用户购买历史记录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（见“作业数据集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Assignment1_CatalogCrossSell.xls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”），每条记录包含以下字段：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Customer Number: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编号，每个顾客有一个唯一的编号用以识别用户；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Clothing Division:0/1, 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顾客是否购买了服装。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Housewares Division:0/1,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顾客是否购买了家具用品。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Health Products Division:0/1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，顾客是否购买了与健康相关的商品。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5) Automotive Division:0/1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，顾客是否购买了汽车。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Personal Electronics Division:0/1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顾客是否购买了个人电子产品。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7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Computers Division:0/1,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顾客是否购买了电脑。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8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Garden Division:0/1,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顾客是否购买了有关花园的产品。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9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Novelty Gift Division:0/1,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顾客是否购买了新奇礼品。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为购买；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Jewelry Division:0/1, 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顾客是否购买了珠宝商品。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为未购买，</a:t>
            </a:r>
            <a:r>
              <a:rPr lang="en-US" altLang="zh-CN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为购买。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请</a:t>
            </a:r>
            <a:r>
              <a:rPr lang="zh-CN" altLang="en-US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使用</a:t>
            </a:r>
            <a:r>
              <a:rPr lang="zh-CN" altLang="en-US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“</a:t>
            </a:r>
            <a:r>
              <a:rPr lang="en-US" altLang="zh-CN" sz="1600" b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Assignment1_CatalogCrossSell.xls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”：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1.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进行数据探索。请列出数据探索的具体步骤（必要的时候给出截图），并详细分析结果。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2.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进行关联规则分析，并详细评述分析结果。评述要包含支持度等评价指标对产生的关联规则结果的影响；还要阐述找到的促进公司商品销售的方案。上述分析请列出具体步骤（必要的时候给出截图）。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824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Discussion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46863" y="2719495"/>
            <a:ext cx="106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关联规则还可以应用于哪些实际问题中？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59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1 </a:t>
            </a:r>
            <a:r>
              <a:rPr kumimoji="1" lang="zh-CN" altLang="en-US" dirty="0" smtClean="0"/>
              <a:t>问题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2777" y="878699"/>
            <a:ext cx="11386445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为了进一步了解居民参与社区组织的情况，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Roger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创建了一个面向居民的在线调查。每个受邀参与调查的居民都将获得一个唯一的标识码，以确定有多少人参与调查。调查后，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Roger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获得了一个包含以下属性的数据集：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Elapsed_Time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每个调查对象完成调查所用的时间。精确到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0.1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分种。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Time_in_Community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用于询问调查对象在该社区的居住时间是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0-2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年、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3-9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年，还是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年以上，并在数据集中分别记录为“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Short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”、“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Medium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”或“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Long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Gender: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调查对象性别。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Working: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调查对象是否从事有薪工作，结果为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Age: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调查对象年龄。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Family: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调查对象是否结婚，结果为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Hobbies: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调查对象是否参与兴趣爱好协会，结果为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Social_Club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调查对象是否参与社会组织，结果为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Political: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调查对象是否参与政治组织，结果为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Professional: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调查对象是否参与专业组织，结果为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Religious: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调查对象是否参与教会组织，结果为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zh-CN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Support_Group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调查对象是否参与援助导向型组织，结果为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yes/no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为了解答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Roger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的问题，他请我们构建一个关联规则模型，以找出社区组织之间的关联。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57" y="2581268"/>
            <a:ext cx="5312665" cy="27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5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数据准备（导入数据）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63011" y="915275"/>
            <a:ext cx="567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方法一：通过工具栏选择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Import,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导入数据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01" y="1325880"/>
            <a:ext cx="3980957" cy="55321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67" y="1325880"/>
            <a:ext cx="7103177" cy="534686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39" y="1237744"/>
            <a:ext cx="7228305" cy="5435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39" y="1237744"/>
            <a:ext cx="7328889" cy="54751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39" y="1292620"/>
            <a:ext cx="7228305" cy="545463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32" y="1292620"/>
            <a:ext cx="8183927" cy="54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数据准备（导入数据）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5276" y="938135"/>
            <a:ext cx="567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方法二：通过算子载入数据集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11" y="1352267"/>
            <a:ext cx="5200409" cy="5668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15" y="1352267"/>
            <a:ext cx="9145769" cy="52862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55" y="1307467"/>
            <a:ext cx="7200261" cy="54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46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5276" y="938135"/>
            <a:ext cx="567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查看读入数据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1884553"/>
            <a:ext cx="10058400" cy="42381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3320" y="2313432"/>
            <a:ext cx="5111496" cy="2151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04160" y="1884553"/>
            <a:ext cx="560832" cy="36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61740" y="3818961"/>
            <a:ext cx="325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Step1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：将“读入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CSV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”算子的输出与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res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相连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4992" y="1237474"/>
            <a:ext cx="325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Step2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：点击运行按钮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48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5276" y="938135"/>
            <a:ext cx="63047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查看读入数据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运行后，若算子状态指示符变为绿色，则表示运行成功；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其他算子状态指示符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(1)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状态指示灯：红色指示灯说明有参数未被设置或输入端口未被连接等问题，黄色指示灯说明还未执行算子，不管配置是否基本齐全，绿色指示灯说明一切正常，已成功执行算子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(2)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三角警示牌：用于表明是否有算子的状态信息出现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(3)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断点：用于表明分析员是否在这个算子前面或是后面暂停了流程，以检测中间效果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(4)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注释：如果这个算子中出现了注释，则会通过这个图标表示出来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(5)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子流程：这个图标用来指示是否有子流程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。双击算子可以进入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子流程。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97" y="849986"/>
            <a:ext cx="2242132" cy="16646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59624" y="1804370"/>
            <a:ext cx="560832" cy="36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图片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997" y="2921698"/>
            <a:ext cx="2977593" cy="168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10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45719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运行成功后，</a:t>
            </a:r>
            <a:r>
              <a:rPr lang="en-US" altLang="zh-CN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RapidMiner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会自动跳转到结果透视图下。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在结果透视图下，可以实现原始数据的查看、描述性统计、统计图表绘制等基本功能。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88" y="2097878"/>
            <a:ext cx="6842760" cy="44857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18688" y="3149520"/>
            <a:ext cx="197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原始数据查看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18688" y="385970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描述性统计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18688" y="450475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统计绘图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8688" y="5314541"/>
            <a:ext cx="201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高级统计绘图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60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5562"/>
          </a:xfrm>
        </p:spPr>
        <p:txBody>
          <a:bodyPr/>
          <a:lstStyle/>
          <a:p>
            <a:r>
              <a:rPr kumimoji="1" lang="en-US" altLang="zh-CN" dirty="0" smtClean="0"/>
              <a:t>3 </a:t>
            </a:r>
            <a:r>
              <a:rPr kumimoji="1" lang="zh-CN" altLang="en-US" dirty="0" smtClean="0"/>
              <a:t>数据探索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32668" y="896270"/>
            <a:ext cx="72191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结果透视图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描述性统计：频数直方图、最大值、最小值、均值、方差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" y="1696489"/>
            <a:ext cx="7885176" cy="49189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01584" y="1334030"/>
            <a:ext cx="38221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数据干净，没有缺失值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Time_in_Community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居民在社区居住时间较长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Gender: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男女比例较为均衡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Working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：社区中的居民大约有一半有工作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Age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：社区居民较为年轻，平均年龄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36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岁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Family: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社区中超过半数以上的人没有结婚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社区组织相关字段：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 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社区的人群接近半数人参与了专业组织，专业技能普遍较强；兴趣爱好类、宗教类组织受到大家广泛参与；参与政治组织的人较少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369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资本市场谣言" id="{C13DA15F-7BE2-1D45-9811-6E69463BE4FE}" vid="{9C4E16B6-5190-B344-AA55-0C4F2BCF6EB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1624</Words>
  <Application>Microsoft Office PowerPoint</Application>
  <PresentationFormat>宽屏</PresentationFormat>
  <Paragraphs>175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DengXian</vt:lpstr>
      <vt:lpstr>DengXian Light</vt:lpstr>
      <vt:lpstr>STKaiti</vt:lpstr>
      <vt:lpstr>Microsoft YaHei</vt:lpstr>
      <vt:lpstr>Microsoft YaHei</vt:lpstr>
      <vt:lpstr>微软雅黑 Light</vt:lpstr>
      <vt:lpstr>Arial</vt:lpstr>
      <vt:lpstr>Palatino Linotype</vt:lpstr>
      <vt:lpstr>Times New Roman</vt:lpstr>
      <vt:lpstr>Wingdings</vt:lpstr>
      <vt:lpstr>Office 主题</vt:lpstr>
      <vt:lpstr>RapidMiner数据探索与关联规则</vt:lpstr>
      <vt:lpstr>1 问题</vt:lpstr>
      <vt:lpstr>1 问题</vt:lpstr>
      <vt:lpstr>2 数据准备（导入数据）</vt:lpstr>
      <vt:lpstr>2 数据准备（导入数据）</vt:lpstr>
      <vt:lpstr>3 数据探索</vt:lpstr>
      <vt:lpstr>3 数据探索</vt:lpstr>
      <vt:lpstr>3 数据探索</vt:lpstr>
      <vt:lpstr>3 数据探索</vt:lpstr>
      <vt:lpstr>3 数据探索</vt:lpstr>
      <vt:lpstr>3 数据探索</vt:lpstr>
      <vt:lpstr>3 数据探索</vt:lpstr>
      <vt:lpstr>3 数据探索</vt:lpstr>
      <vt:lpstr>3 数据探索</vt:lpstr>
      <vt:lpstr>3 数据探索</vt:lpstr>
      <vt:lpstr>4 关联规则</vt:lpstr>
      <vt:lpstr>4 关联规则</vt:lpstr>
      <vt:lpstr>4 关联规则</vt:lpstr>
      <vt:lpstr>4 关联规则</vt:lpstr>
      <vt:lpstr>4 关联规则</vt:lpstr>
      <vt:lpstr>4 关联规则</vt:lpstr>
      <vt:lpstr>谢谢大家！</vt:lpstr>
      <vt:lpstr>Assignment 1</vt:lpstr>
      <vt:lpstr>Discussion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JUNJIE WU</dc:creator>
  <cp:lastModifiedBy>Windows 用户</cp:lastModifiedBy>
  <cp:revision>230</cp:revision>
  <dcterms:created xsi:type="dcterms:W3CDTF">2017-04-14T07:37:50Z</dcterms:created>
  <dcterms:modified xsi:type="dcterms:W3CDTF">2018-10-20T14:51:03Z</dcterms:modified>
</cp:coreProperties>
</file>